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83" r:id="rId16"/>
    <p:sldId id="284" r:id="rId17"/>
    <p:sldId id="285" r:id="rId18"/>
    <p:sldId id="269" r:id="rId19"/>
    <p:sldId id="272" r:id="rId20"/>
    <p:sldId id="273" r:id="rId21"/>
    <p:sldId id="274" r:id="rId22"/>
    <p:sldId id="270" r:id="rId23"/>
    <p:sldId id="275" r:id="rId24"/>
    <p:sldId id="282" r:id="rId25"/>
    <p:sldId id="276" r:id="rId26"/>
    <p:sldId id="281" r:id="rId27"/>
    <p:sldId id="277" r:id="rId28"/>
    <p:sldId id="280" r:id="rId29"/>
    <p:sldId id="271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6"/>
  </p:normalViewPr>
  <p:slideViewPr>
    <p:cSldViewPr snapToGrid="0" snapToObjects="1">
      <p:cViewPr>
        <p:scale>
          <a:sx n="85" d="100"/>
          <a:sy n="85" d="100"/>
        </p:scale>
        <p:origin x="-44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2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/>
              <a:t>Android</a:t>
            </a:r>
            <a:r>
              <a:rPr kumimoji="1" lang="zh-CN" altLang="en-US" sz="4400" dirty="0" smtClean="0"/>
              <a:t>后台杀死原理及进程保活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296400" y="5098473"/>
            <a:ext cx="2208212" cy="805189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/>
              <a:t>李尚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H4186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319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9262" y="0"/>
            <a:ext cx="10018713" cy="1752599"/>
          </a:xfrm>
        </p:spPr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进程 优先级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35275"/>
              </p:ext>
            </p:extLst>
          </p:nvPr>
        </p:nvGraphicFramePr>
        <p:xfrm>
          <a:off x="2251449" y="1393048"/>
          <a:ext cx="8901232" cy="514266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152519"/>
                <a:gridCol w="2437658"/>
                <a:gridCol w="3311055"/>
              </a:tblGrid>
              <a:tr h="2856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DJ</a:t>
                      </a:r>
                      <a:r>
                        <a:rPr lang="zh-CN" altLang="en-US" sz="1600" dirty="0">
                          <a:effectLst/>
                        </a:rPr>
                        <a:t>优先级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>
                          <a:effectLst/>
                        </a:rPr>
                        <a:t>优先级</a:t>
                      </a:r>
                      <a:endParaRPr lang="zh-CN" altLang="en-US" sz="1600" b="1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对应场景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CACHED_APP_MAX_ADJ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不可见进程的</a:t>
                      </a:r>
                      <a:r>
                        <a:rPr lang="en-US" altLang="zh-CN" sz="1600">
                          <a:effectLst/>
                        </a:rPr>
                        <a:t>adj</a:t>
                      </a:r>
                      <a:r>
                        <a:rPr lang="zh-CN" altLang="en-US" sz="1600">
                          <a:effectLst/>
                        </a:rPr>
                        <a:t>最大值（不可见进程可能在任何时候被杀死）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CACHED_APP_MIN_ADJ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9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不可见进程的</a:t>
                      </a:r>
                      <a:r>
                        <a:rPr lang="en-US" altLang="zh-CN" sz="1600" dirty="0" err="1">
                          <a:effectLst/>
                        </a:rPr>
                        <a:t>adj</a:t>
                      </a:r>
                      <a:r>
                        <a:rPr lang="zh-CN" altLang="en-US" sz="1600" dirty="0">
                          <a:effectLst/>
                        </a:rPr>
                        <a:t>最小值（不可见进程可能在任何时候被杀死）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SERVICE_B_AD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8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B List</a:t>
                      </a:r>
                      <a:r>
                        <a:rPr lang="zh-CN" altLang="en-US" sz="1600" dirty="0">
                          <a:effectLst/>
                        </a:rPr>
                        <a:t>中的</a:t>
                      </a:r>
                      <a:r>
                        <a:rPr lang="en-US" altLang="zh-CN" sz="1600" dirty="0">
                          <a:effectLst/>
                        </a:rPr>
                        <a:t>Service</a:t>
                      </a:r>
                      <a:r>
                        <a:rPr lang="zh-CN" altLang="en-US" sz="1600" dirty="0">
                          <a:effectLst/>
                        </a:rPr>
                        <a:t>（较老的、使用可能性更小）</a:t>
                      </a:r>
                    </a:p>
                  </a:txBody>
                  <a:tcPr marL="7205" marR="7205" marT="7205" marB="7205" anchor="ctr"/>
                </a:tc>
              </a:tr>
              <a:tr h="32190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PREVIOUS_APP_ADJ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7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上一个</a:t>
                      </a:r>
                      <a:r>
                        <a:rPr lang="en-US" altLang="zh-CN" sz="1600" dirty="0">
                          <a:effectLst/>
                        </a:rPr>
                        <a:t>App</a:t>
                      </a:r>
                      <a:r>
                        <a:rPr lang="zh-CN" altLang="en-US" sz="1600" dirty="0">
                          <a:effectLst/>
                        </a:rPr>
                        <a:t>的</a:t>
                      </a:r>
                      <a:r>
                        <a:rPr lang="zh-CN" altLang="en-US" sz="1600" dirty="0" smtClean="0">
                          <a:effectLst/>
                        </a:rPr>
                        <a:t>进程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HOME_APP_ADJ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6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>
                          <a:effectLst/>
                        </a:rPr>
                        <a:t>Home</a:t>
                      </a:r>
                      <a:r>
                        <a:rPr lang="zh-CN" altLang="en-US" sz="160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服务进程</a:t>
                      </a:r>
                      <a:r>
                        <a:rPr lang="en-US" altLang="zh-CN" sz="1600">
                          <a:effectLst/>
                        </a:rPr>
                        <a:t>(Service process)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HEAVY_WEIGHT_APP_ADJ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4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后台的重量级进程，</a:t>
                      </a:r>
                      <a:r>
                        <a:rPr lang="en-US" altLang="zh-CN" sz="1600" dirty="0">
                          <a:effectLst/>
                        </a:rPr>
                        <a:t>system/</a:t>
                      </a:r>
                      <a:r>
                        <a:rPr lang="en-US" altLang="zh-CN" sz="1600" dirty="0" err="1">
                          <a:effectLst/>
                        </a:rPr>
                        <a:t>rootdir</a:t>
                      </a:r>
                      <a:r>
                        <a:rPr lang="en-US" altLang="zh-CN" sz="1600" dirty="0">
                          <a:effectLst/>
                        </a:rPr>
                        <a:t>/</a:t>
                      </a:r>
                      <a:r>
                        <a:rPr lang="en-US" altLang="zh-CN" sz="1600" dirty="0" err="1">
                          <a:effectLst/>
                        </a:rPr>
                        <a:t>init.rc</a:t>
                      </a:r>
                      <a:r>
                        <a:rPr lang="zh-CN" altLang="en-US" sz="1600" dirty="0">
                          <a:effectLst/>
                        </a:rPr>
                        <a:t>文件中设置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BACKUP_APP_ADJ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3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备份进程（这个不太了解）</a:t>
                      </a:r>
                    </a:p>
                  </a:txBody>
                  <a:tcPr marL="7205" marR="7205" marT="7205" marB="7205" anchor="ctr"/>
                </a:tc>
              </a:tr>
              <a:tr h="433655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PERCEPTIBLE_APP_ADJ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>
                          <a:effectLst/>
                        </a:rPr>
                        <a:t>2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可感知进程，比如后台音乐</a:t>
                      </a:r>
                      <a:r>
                        <a:rPr lang="zh-CN" altLang="en-US" sz="1600" dirty="0" smtClean="0">
                          <a:effectLst/>
                        </a:rPr>
                        <a:t>播放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354784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 smtClean="0">
                          <a:effectLst/>
                        </a:rPr>
                        <a:t>VISIBLE_APP_ADJ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可见进程</a:t>
                      </a:r>
                      <a:r>
                        <a:rPr lang="en-US" altLang="zh-CN" sz="1600" dirty="0" smtClean="0">
                          <a:effectLst/>
                        </a:rPr>
                        <a:t>(</a:t>
                      </a:r>
                      <a:r>
                        <a:rPr lang="zh-CN" altLang="en-US" sz="1600" dirty="0" smtClean="0">
                          <a:effectLst/>
                        </a:rPr>
                        <a:t>一</a:t>
                      </a:r>
                      <a:r>
                        <a:rPr lang="zh-CN" altLang="en-US" sz="1600" dirty="0">
                          <a:effectLst/>
                        </a:rPr>
                        <a:t>个悬浮</a:t>
                      </a:r>
                      <a:r>
                        <a:rPr lang="en-US" altLang="zh-CN" sz="1600" dirty="0" smtClean="0">
                          <a:effectLst/>
                        </a:rPr>
                        <a:t>Activity)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7386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FOREGROUND_APP_ADJ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0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>
                          <a:effectLst/>
                        </a:rPr>
                        <a:t>前台进程</a:t>
                      </a:r>
                      <a:r>
                        <a:rPr lang="en-US" sz="1600" dirty="0" err="1" smtClean="0">
                          <a:effectLst/>
                        </a:rPr>
                        <a:t>（存在交互界面s</a:t>
                      </a:r>
                      <a:r>
                        <a:rPr lang="en-US" sz="1600" dirty="0">
                          <a:effectLst/>
                        </a:rPr>
                        <a:t>）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03558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600" dirty="0" smtClean="0">
                          <a:effectLst/>
                        </a:rPr>
                        <a:t>系统进程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 smtClean="0">
                          <a:effectLst/>
                        </a:rPr>
                        <a:t>&lt;0</a:t>
                      </a:r>
                      <a:endParaRPr lang="mr-I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关联着系统或</a:t>
                      </a:r>
                      <a:r>
                        <a:rPr lang="en-US" altLang="zh-CN" sz="1600" dirty="0">
                          <a:effectLst/>
                        </a:rPr>
                        <a:t>persistent</a:t>
                      </a:r>
                      <a:r>
                        <a:rPr lang="zh-CN" altLang="en-US" sz="1600" dirty="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优先级更新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前后台切换（主动与被动）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开启（关闭）前台服务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退出或者启动新</a:t>
            </a:r>
            <a:r>
              <a:rPr kumimoji="1" lang="en-US" altLang="zh-CN" dirty="0" smtClean="0"/>
              <a:t>APP</a:t>
            </a:r>
          </a:p>
          <a:p>
            <a:r>
              <a:rPr kumimoji="1" lang="zh-CN" altLang="en-US" dirty="0" smtClean="0"/>
              <a:t>进程中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启动与关闭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28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应用层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3417757"/>
            <a:ext cx="10018713" cy="2373443"/>
          </a:xfrm>
        </p:spPr>
        <p:txBody>
          <a:bodyPr/>
          <a:lstStyle/>
          <a:p>
            <a:r>
              <a:rPr kumimoji="1" lang="zh-CN" altLang="en-US" dirty="0" smtClean="0"/>
              <a:t>目标进程：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缓存进程及空进程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杀死标准：数量</a:t>
            </a:r>
            <a:r>
              <a:rPr kumimoji="1" lang="en-US" altLang="zh-CN" dirty="0" smtClean="0"/>
              <a:t>+LRU</a:t>
            </a:r>
          </a:p>
          <a:p>
            <a:r>
              <a:rPr kumimoji="1" lang="zh-CN" altLang="en-US" dirty="0" smtClean="0"/>
              <a:t>对于非缓存进程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不会在后台自动杀死</a:t>
            </a:r>
            <a:endParaRPr kumimoji="1" lang="en-US" altLang="zh-CN" dirty="0" smtClean="0"/>
          </a:p>
          <a:p>
            <a:r>
              <a:rPr kumimoji="1" lang="zh-CN" altLang="en-US" dirty="0" smtClean="0"/>
              <a:t>奇葩的判断机制（缓存进程越多，说明内存越充足）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02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杀死手段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9" y="2360639"/>
            <a:ext cx="10018713" cy="35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2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内核层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目标进程：所有进程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杀死准则：根据当前内存值确定后台杀死的等级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93274"/>
            <a:ext cx="10327939" cy="63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425580"/>
            <a:ext cx="10208018" cy="59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9" y="532117"/>
            <a:ext cx="10150233" cy="53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后台杀死的善后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进程被杀了，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如何知道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标志及清理机制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如何处理被杀进程，对于其</a:t>
            </a:r>
            <a:r>
              <a:rPr kumimoji="1" lang="en-US" altLang="zh-CN" dirty="0" err="1" smtClean="0"/>
              <a:t>ActivityStack</a:t>
            </a:r>
            <a:r>
              <a:rPr kumimoji="1" lang="zh-CN" altLang="en-US" dirty="0" smtClean="0"/>
              <a:t>栈、或者进程的重建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9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81051"/>
            <a:ext cx="10558072" cy="62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后台杀死的概念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后台杀死会引起的问题及避免方式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后台杀死的原理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后台保活的手段及原理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不同版本的异同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37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AMS</a:t>
            </a:r>
            <a:r>
              <a:rPr kumimoji="1" lang="zh-CN" altLang="en-US" dirty="0"/>
              <a:t>标志及清理</a:t>
            </a:r>
            <a:r>
              <a:rPr kumimoji="1" lang="zh-CN" altLang="en-US" dirty="0" smtClean="0"/>
              <a:t>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如果仅仅是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为异常杀死，但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不从</a:t>
            </a:r>
            <a:r>
              <a:rPr kumimoji="1" lang="en-US" altLang="zh-CN" dirty="0" smtClean="0"/>
              <a:t>LRU</a:t>
            </a:r>
            <a:r>
              <a:rPr kumimoji="1" lang="zh-CN" altLang="en-US" dirty="0" smtClean="0"/>
              <a:t>进程列表中清除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如果是整个进程被杀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标记所有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被异常杀死，并且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LUR</a:t>
            </a:r>
            <a:r>
              <a:rPr kumimoji="1" lang="zh-CN" altLang="en-US" dirty="0" smtClean="0"/>
              <a:t>进程列表中移除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98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进程的恢复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普通的返回键及</a:t>
            </a:r>
            <a:r>
              <a:rPr kumimoji="1" lang="en-US" altLang="zh-CN" dirty="0" smtClean="0"/>
              <a:t>Finish</a:t>
            </a:r>
            <a:r>
              <a:rPr kumimoji="1" lang="zh-CN" altLang="en-US" dirty="0" smtClean="0"/>
              <a:t>的时候，走</a:t>
            </a:r>
            <a:r>
              <a:rPr kumimoji="1" lang="en-US" altLang="zh-CN" dirty="0" err="1" smtClean="0"/>
              <a:t>onResume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后台杀死后，走</a:t>
            </a:r>
            <a:r>
              <a:rPr kumimoji="1" lang="en-US" altLang="zh-CN" dirty="0" err="1" smtClean="0"/>
              <a:t>onCreate+onRestoreInstance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判断机制：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是否被标记异常</a:t>
            </a:r>
            <a:r>
              <a:rPr kumimoji="1" lang="en-US" altLang="zh-CN" dirty="0" smtClean="0"/>
              <a:t>+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是否为空（</a:t>
            </a:r>
            <a:r>
              <a:rPr kumimoji="1" lang="en-US" altLang="zh-CN" dirty="0" smtClean="0"/>
              <a:t>PKMS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38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接收</a:t>
            </a:r>
            <a:r>
              <a:rPr kumimoji="1" lang="en-US" altLang="zh-CN" dirty="0" smtClean="0"/>
              <a:t>AMS</a:t>
            </a:r>
            <a:r>
              <a:rPr kumimoji="1" lang="zh-CN" altLang="en-US" dirty="0"/>
              <a:t>瘦身</a:t>
            </a:r>
            <a:r>
              <a:rPr kumimoji="1" lang="zh-CN" altLang="en-US" dirty="0" smtClean="0"/>
              <a:t>通知（</a:t>
            </a:r>
            <a:r>
              <a:rPr kumimoji="1" lang="en-US" altLang="zh-CN" dirty="0" err="1" smtClean="0"/>
              <a:t>onTrimeMemory</a:t>
            </a:r>
            <a:r>
              <a:rPr kumimoji="1" lang="zh-CN" altLang="en-US" dirty="0" smtClean="0"/>
              <a:t>）：相同优先级，先杀肥胖的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通过流氓手段提升优先级：微信、微博</a:t>
            </a:r>
            <a:endParaRPr kumimoji="1" lang="en-US" altLang="zh-CN" dirty="0" smtClean="0"/>
          </a:p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讣告：相互唤醒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瘦身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onTrimeMemory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不同的瘦身等级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尽量遵守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设计初衷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onLowMemory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最后关头，已经不能再杀，就剩你了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38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41" y="794478"/>
            <a:ext cx="10086850" cy="49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微信微博的保活手段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通过漏洞提升优先级，将自己设置为不可杀死进程（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除外）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系统漏洞（</a:t>
            </a:r>
            <a:r>
              <a:rPr kumimoji="1" lang="en-US" altLang="zh-CN" dirty="0" smtClean="0"/>
              <a:t>7.1.1</a:t>
            </a:r>
            <a:r>
              <a:rPr kumimoji="1" lang="zh-CN" altLang="en-US" dirty="0" smtClean="0"/>
              <a:t>已经修复）：相同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的通知设置前台进程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2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左滑删除对于流氓不</a:t>
            </a:r>
            <a:r>
              <a:rPr kumimoji="1" lang="zh-CN" altLang="en-US" dirty="0" smtClean="0"/>
              <a:t>可行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8107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杀进程前会进行判断，</a:t>
            </a:r>
            <a:r>
              <a:rPr kumimoji="1" lang="en-US" altLang="zh-CN" dirty="0" smtClean="0"/>
              <a:t>Home</a:t>
            </a:r>
            <a:r>
              <a:rPr kumimoji="1" lang="zh-CN" altLang="en-US" dirty="0" smtClean="0"/>
              <a:t>及前台服务进程不会被杀死，只会清理界面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0921"/>
          <a:stretch/>
        </p:blipFill>
        <p:spPr>
          <a:xfrm>
            <a:off x="1737089" y="3157977"/>
            <a:ext cx="8597900" cy="1024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5182" b="21437"/>
          <a:stretch/>
        </p:blipFill>
        <p:spPr>
          <a:xfrm>
            <a:off x="1737089" y="4298685"/>
            <a:ext cx="8597900" cy="9478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0828" b="17551"/>
          <a:stretch/>
        </p:blipFill>
        <p:spPr>
          <a:xfrm>
            <a:off x="1737089" y="6145967"/>
            <a:ext cx="8788400" cy="532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15560" r="3424" b="15904"/>
          <a:stretch/>
        </p:blipFill>
        <p:spPr>
          <a:xfrm>
            <a:off x="1737089" y="5426439"/>
            <a:ext cx="8597900" cy="5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1" y="2172323"/>
            <a:ext cx="10018713" cy="3254116"/>
          </a:xfrm>
        </p:spPr>
        <p:txBody>
          <a:bodyPr/>
          <a:lstStyle/>
          <a:p>
            <a:r>
              <a:rPr kumimoji="1" lang="zh-CN" altLang="en-US" dirty="0" smtClean="0"/>
              <a:t>传说的双进程轮询（耗电不可取）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服务，互为</a:t>
            </a:r>
            <a:r>
              <a:rPr kumimoji="1" lang="en-US" altLang="zh-CN" dirty="0" smtClean="0"/>
              <a:t>C/S</a:t>
            </a:r>
            <a:r>
              <a:rPr kumimoji="1" lang="zh-CN" altLang="en-US" dirty="0" smtClean="0"/>
              <a:t>，不改变优先级，可以被杀死，但会被唤醒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22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05" y="0"/>
            <a:ext cx="989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版本的差别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Proc</a:t>
            </a:r>
            <a:r>
              <a:rPr kumimoji="1" lang="zh-CN" altLang="en-US" dirty="0" smtClean="0"/>
              <a:t>文件系统的更新方式</a:t>
            </a:r>
            <a:r>
              <a:rPr kumimoji="1" lang="en-US" altLang="zh-CN" dirty="0" smtClean="0"/>
              <a:t>:AMS</a:t>
            </a:r>
            <a:r>
              <a:rPr kumimoji="1" lang="zh-CN" altLang="en-US" dirty="0" smtClean="0"/>
              <a:t>直接更新或者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通信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onSaveInstance</a:t>
            </a:r>
            <a:r>
              <a:rPr kumimoji="1" lang="zh-CN" altLang="en-US" dirty="0" smtClean="0"/>
              <a:t>保存现场的时机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不同厂家对于后台杀死进程数目及阈值的设置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对于漏洞的兼容及修复（</a:t>
            </a:r>
            <a:r>
              <a:rPr kumimoji="1" lang="en-US" altLang="zh-CN" dirty="0" err="1" smtClean="0"/>
              <a:t>GooglePlay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JobService</a:t>
            </a:r>
            <a:r>
              <a:rPr kumimoji="1" lang="zh-CN" altLang="en-US" dirty="0" smtClean="0"/>
              <a:t>（系统服务支持）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对于第三方白名单，一切保活都是徒劳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0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后台杀死的概念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109353"/>
            <a:ext cx="10018713" cy="618857"/>
          </a:xfrm>
        </p:spPr>
        <p:txBody>
          <a:bodyPr/>
          <a:lstStyle/>
          <a:p>
            <a:r>
              <a:rPr kumimoji="1" lang="zh-CN" altLang="en-US" dirty="0" smtClean="0"/>
              <a:t>概念：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退到后台，不可见的时候，有一定概率被系统</a:t>
            </a:r>
            <a:r>
              <a:rPr kumimoji="1" lang="zh-CN" altLang="en-US" dirty="0" smtClean="0"/>
              <a:t>杀死</a:t>
            </a:r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148034" y="2728210"/>
            <a:ext cx="2307552" cy="3407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88054" y="2728210"/>
            <a:ext cx="2404534" cy="340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37523" y="326641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后台进程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37523" y="491899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前台进程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728166" y="6302476"/>
            <a:ext cx="10018713" cy="5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为什么</a:t>
            </a:r>
            <a:r>
              <a:rPr kumimoji="1" lang="zh-CN" altLang="en-US" dirty="0" smtClean="0"/>
              <a:t>要杀死：内存不足，或者后台进程过多、过旧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9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结束语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尽量不保活，遵循</a:t>
            </a:r>
            <a:r>
              <a:rPr kumimoji="1" lang="en-US" altLang="zh-CN" dirty="0" smtClean="0"/>
              <a:t>Google</a:t>
            </a:r>
          </a:p>
          <a:p>
            <a:r>
              <a:rPr kumimoji="1" lang="zh-CN" altLang="en-US" dirty="0" smtClean="0"/>
              <a:t>已经第三方绿色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联盟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统一的推送？？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慈母多</a:t>
            </a:r>
            <a:r>
              <a:rPr kumimoji="1" lang="zh-CN" altLang="en-US" dirty="0" smtClean="0">
                <a:solidFill>
                  <a:srgbClr val="FF0000"/>
                </a:solidFill>
              </a:rPr>
              <a:t>败儿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9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后台杀死会引起的问题及避免</a:t>
            </a:r>
            <a:r>
              <a:rPr kumimoji="1" lang="zh-CN" altLang="en-US" dirty="0" smtClean="0"/>
              <a:t>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1"/>
          </a:xfrm>
        </p:spPr>
        <p:txBody>
          <a:bodyPr/>
          <a:lstStyle/>
          <a:p>
            <a:r>
              <a:rPr kumimoji="1" lang="zh-CN" altLang="en-US" dirty="0" smtClean="0"/>
              <a:t>后台杀死所引起的问题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会保存现场，被杀死会恢复现场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会保存现场</a:t>
            </a:r>
            <a:r>
              <a:rPr kumimoji="1" lang="zh-CN" altLang="en-US" dirty="0" smtClean="0"/>
              <a:t>，未被杀死不会</a:t>
            </a:r>
            <a:r>
              <a:rPr kumimoji="1" lang="zh-CN" altLang="en-US" dirty="0"/>
              <a:t>恢复</a:t>
            </a:r>
            <a:r>
              <a:rPr kumimoji="1" lang="zh-CN" altLang="en-US" dirty="0" smtClean="0"/>
              <a:t>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err="1" smtClean="0"/>
              <a:t>FragmentActivity+Fragment</a:t>
            </a:r>
            <a:r>
              <a:rPr kumimoji="1" lang="zh-CN" altLang="en-US" dirty="0" smtClean="0"/>
              <a:t>使用的时候，问题尤其突出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也有自己的恢复机制，处理不当，会有问题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78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</a:t>
            </a:r>
            <a:r>
              <a:rPr kumimoji="1" lang="zh-CN" altLang="en-US" dirty="0" smtClean="0"/>
              <a:t>杀死现场保存与恢复</a:t>
            </a:r>
            <a:endParaRPr kumimoji="1" lang="zh-CN" altLang="en-US" dirty="0"/>
          </a:p>
        </p:txBody>
      </p:sp>
      <p:pic>
        <p:nvPicPr>
          <p:cNvPr id="4" name="149732376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8917" y="2133669"/>
            <a:ext cx="2219430" cy="3915948"/>
          </a:xfrm>
        </p:spPr>
      </p:pic>
      <p:grpSp>
        <p:nvGrpSpPr>
          <p:cNvPr id="5" name="组 4"/>
          <p:cNvGrpSpPr/>
          <p:nvPr/>
        </p:nvGrpSpPr>
        <p:grpSpPr>
          <a:xfrm>
            <a:off x="5402835" y="2133669"/>
            <a:ext cx="2075720" cy="3915948"/>
            <a:chOff x="5402835" y="2133669"/>
            <a:chExt cx="2075720" cy="3915948"/>
          </a:xfrm>
        </p:grpSpPr>
        <p:sp>
          <p:nvSpPr>
            <p:cNvPr id="6" name="矩形 5"/>
            <p:cNvSpPr/>
            <p:nvPr/>
          </p:nvSpPr>
          <p:spPr>
            <a:xfrm>
              <a:off x="5402835" y="2133669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A-》</a:t>
              </a:r>
              <a:r>
                <a:rPr kumimoji="1" lang="zh-CN" altLang="en-US" dirty="0" smtClean="0"/>
                <a:t>跳转</a:t>
              </a:r>
              <a:r>
                <a:rPr kumimoji="1" lang="en-US" altLang="zh-CN" dirty="0" smtClean="0"/>
                <a:t>B</a:t>
              </a:r>
              <a:endParaRPr kumimoji="1"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402835" y="2784987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Pause</a:t>
              </a:r>
              <a:endParaRPr kumimoji="1"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402835" y="3462953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 </a:t>
              </a:r>
              <a:r>
                <a:rPr kumimoji="1" lang="zh-CN" altLang="en-US" dirty="0" smtClean="0"/>
                <a:t>保存现场到</a:t>
              </a:r>
              <a:r>
                <a:rPr kumimoji="1" lang="en-US" altLang="zh-CN" dirty="0" smtClean="0"/>
                <a:t>AMS</a:t>
              </a:r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402835" y="4157866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B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start</a:t>
              </a:r>
              <a:endParaRPr kumimoji="1"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02835" y="4885080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B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resume</a:t>
              </a:r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02835" y="5612294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stop</a:t>
              </a:r>
              <a:endParaRPr kumimoji="1" lang="zh-CN" altLang="en-US" dirty="0"/>
            </a:p>
          </p:txBody>
        </p:sp>
        <p:cxnSp>
          <p:nvCxnSpPr>
            <p:cNvPr id="14" name="直线箭头连接符 13"/>
            <p:cNvCxnSpPr>
              <a:stCxn id="6" idx="2"/>
              <a:endCxn id="8" idx="0"/>
            </p:cNvCxnSpPr>
            <p:nvPr/>
          </p:nvCxnSpPr>
          <p:spPr>
            <a:xfrm>
              <a:off x="6440695" y="2570992"/>
              <a:ext cx="0" cy="21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stCxn id="8" idx="2"/>
              <a:endCxn id="9" idx="0"/>
            </p:cNvCxnSpPr>
            <p:nvPr/>
          </p:nvCxnSpPr>
          <p:spPr>
            <a:xfrm>
              <a:off x="6440695" y="3222310"/>
              <a:ext cx="0" cy="240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stCxn id="9" idx="2"/>
              <a:endCxn id="10" idx="0"/>
            </p:cNvCxnSpPr>
            <p:nvPr/>
          </p:nvCxnSpPr>
          <p:spPr>
            <a:xfrm>
              <a:off x="6440695" y="3900276"/>
              <a:ext cx="0" cy="25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>
              <a:stCxn id="10" idx="2"/>
              <a:endCxn id="11" idx="0"/>
            </p:cNvCxnSpPr>
            <p:nvPr/>
          </p:nvCxnSpPr>
          <p:spPr>
            <a:xfrm>
              <a:off x="6440695" y="4595189"/>
              <a:ext cx="0" cy="289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stCxn id="11" idx="2"/>
              <a:endCxn id="12" idx="0"/>
            </p:cNvCxnSpPr>
            <p:nvPr/>
          </p:nvCxnSpPr>
          <p:spPr>
            <a:xfrm>
              <a:off x="6440695" y="5322403"/>
              <a:ext cx="0" cy="289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7874366" y="2120345"/>
            <a:ext cx="2075720" cy="3915948"/>
            <a:chOff x="7874366" y="2120345"/>
            <a:chExt cx="2075720" cy="3915948"/>
          </a:xfrm>
        </p:grpSpPr>
        <p:sp>
          <p:nvSpPr>
            <p:cNvPr id="27" name="矩形 26"/>
            <p:cNvSpPr/>
            <p:nvPr/>
          </p:nvSpPr>
          <p:spPr>
            <a:xfrm>
              <a:off x="7874366" y="2120345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B-》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返回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74366" y="2771663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Pause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74366" y="3449629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判断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是否被杀死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874366" y="4144542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需要重建并恢复？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874366" y="4871756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resume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74366" y="5598970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stop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destroy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3" name="直线箭头连接符 32"/>
            <p:cNvCxnSpPr>
              <a:stCxn id="31" idx="2"/>
              <a:endCxn id="33" idx="0"/>
            </p:cNvCxnSpPr>
            <p:nvPr/>
          </p:nvCxnSpPr>
          <p:spPr>
            <a:xfrm>
              <a:off x="8912226" y="2557668"/>
              <a:ext cx="0" cy="213995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>
              <a:stCxn id="33" idx="2"/>
              <a:endCxn id="34" idx="0"/>
            </p:cNvCxnSpPr>
            <p:nvPr/>
          </p:nvCxnSpPr>
          <p:spPr>
            <a:xfrm>
              <a:off x="8912226" y="3208986"/>
              <a:ext cx="0" cy="240643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4" idx="2"/>
              <a:endCxn id="35" idx="0"/>
            </p:cNvCxnSpPr>
            <p:nvPr/>
          </p:nvCxnSpPr>
          <p:spPr>
            <a:xfrm>
              <a:off x="8912226" y="3886952"/>
              <a:ext cx="0" cy="257590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>
              <a:stCxn id="35" idx="2"/>
              <a:endCxn id="36" idx="0"/>
            </p:cNvCxnSpPr>
            <p:nvPr/>
          </p:nvCxnSpPr>
          <p:spPr>
            <a:xfrm>
              <a:off x="8912226" y="4581865"/>
              <a:ext cx="0" cy="2898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36" idx="2"/>
              <a:endCxn id="37" idx="0"/>
            </p:cNvCxnSpPr>
            <p:nvPr/>
          </p:nvCxnSpPr>
          <p:spPr>
            <a:xfrm>
              <a:off x="8912226" y="5309079"/>
              <a:ext cx="0" cy="2898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66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被杀死恢复可能遇到的问题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ym typeface="Wingdings"/>
              </a:rPr>
              <a:t>：（</a:t>
            </a:r>
            <a:r>
              <a:rPr kumimoji="1" lang="en-US" altLang="zh-CN" dirty="0" smtClean="0">
                <a:sym typeface="Wingdings"/>
              </a:rPr>
              <a:t>AMS</a:t>
            </a:r>
            <a:r>
              <a:rPr kumimoji="1" lang="zh-CN" altLang="en-US" dirty="0" smtClean="0">
                <a:sym typeface="Wingdings"/>
              </a:rPr>
              <a:t>知道</a:t>
            </a:r>
            <a:r>
              <a:rPr kumimoji="1" lang="en-US" altLang="zh-CN" dirty="0" smtClean="0">
                <a:sym typeface="Wingdings"/>
              </a:rPr>
              <a:t>Activity</a:t>
            </a:r>
            <a:r>
              <a:rPr kumimoji="1" lang="zh-CN" altLang="en-US" dirty="0" smtClean="0">
                <a:sym typeface="Wingdings"/>
              </a:rPr>
              <a:t>是否被异常杀死）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恢复时，将之前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重建，如果自己再次重建会重复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：手动清理，避免重建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：找到被重建的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，不再手动创建</a:t>
            </a:r>
            <a:endParaRPr kumimoji="1" lang="en-US" altLang="zh-CN" dirty="0" smtClean="0"/>
          </a:p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恢复：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ViewPager</a:t>
            </a:r>
            <a:r>
              <a:rPr kumimoji="1" lang="zh-CN" altLang="en-US" dirty="0" smtClean="0"/>
              <a:t>为例，会记录当前的</a:t>
            </a:r>
            <a:r>
              <a:rPr kumimoji="1" lang="en-US" altLang="zh-CN" dirty="0" smtClean="0"/>
              <a:t>Position</a:t>
            </a:r>
            <a:r>
              <a:rPr kumimoji="1" lang="zh-CN" altLang="en-US" dirty="0" smtClean="0"/>
              <a:t>，如果处理不当，可能找不到对应的</a:t>
            </a:r>
            <a:r>
              <a:rPr kumimoji="1" lang="en-US" altLang="zh-CN" dirty="0" smtClean="0"/>
              <a:t>Item</a:t>
            </a:r>
          </a:p>
          <a:p>
            <a:pPr lvl="1"/>
            <a:r>
              <a:rPr kumimoji="1" lang="zh-CN" altLang="en-US" dirty="0" smtClean="0"/>
              <a:t>简单处理：完全重建，也是可以接收的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5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主动应对后台杀死的策略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1868558"/>
            <a:ext cx="10018713" cy="4320208"/>
          </a:xfrm>
        </p:spPr>
        <p:txBody>
          <a:bodyPr/>
          <a:lstStyle/>
          <a:p>
            <a:r>
              <a:rPr lang="en-US" altLang="zh-CN" dirty="0" err="1"/>
              <a:t>onSaveInstanceState</a:t>
            </a:r>
            <a:r>
              <a:rPr kumimoji="1" lang="zh-CN" altLang="en-US" dirty="0" smtClean="0"/>
              <a:t>与</a:t>
            </a:r>
            <a:r>
              <a:rPr lang="en-US" altLang="zh-CN" dirty="0" err="1" smtClean="0"/>
              <a:t>onRestoreInstanceState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两者不配对，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执行、但</a:t>
            </a:r>
            <a:r>
              <a:rPr lang="en-US" altLang="zh-CN" dirty="0" err="1" smtClean="0"/>
              <a:t>onRestoreInstanceState</a:t>
            </a:r>
            <a:r>
              <a:rPr lang="zh-CN" altLang="en-US" dirty="0" smtClean="0"/>
              <a:t>一般不执行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左右的函数都是被动执行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执行时机</a:t>
            </a:r>
            <a:r>
              <a:rPr lang="en-US" altLang="zh-CN" dirty="0" err="1" smtClean="0"/>
              <a:t>onStop</a:t>
            </a:r>
            <a:r>
              <a:rPr lang="zh-CN" altLang="en-US" dirty="0" smtClean="0"/>
              <a:t>之前（旧版本可能有不同）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的恢复与</a:t>
            </a:r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的恢复一一对应（主要是这两点）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不建议存储大数据，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有限制，不能超过</a:t>
            </a:r>
            <a:r>
              <a:rPr kumimoji="1" lang="en-US" altLang="zh-CN" dirty="0" smtClean="0"/>
              <a:t>1M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进程的优先级（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计算逻辑）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应用层面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后台杀死（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管理）</a:t>
            </a:r>
            <a:endParaRPr kumimoji="1" lang="en-US" altLang="zh-CN" dirty="0" smtClean="0"/>
          </a:p>
          <a:p>
            <a:r>
              <a:rPr kumimoji="1" lang="en-US" altLang="zh-CN" dirty="0"/>
              <a:t>AMS</a:t>
            </a:r>
            <a:r>
              <a:rPr kumimoji="1" lang="zh-CN" altLang="en-US" dirty="0"/>
              <a:t>及</a:t>
            </a:r>
            <a:r>
              <a:rPr kumimoji="1" lang="en-US" altLang="zh-CN" dirty="0"/>
              <a:t>proc</a:t>
            </a:r>
            <a:r>
              <a:rPr kumimoji="1" lang="zh-CN" altLang="en-US" dirty="0"/>
              <a:t>文件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内核层面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后台</a:t>
            </a:r>
            <a:r>
              <a:rPr kumimoji="1" lang="zh-CN" altLang="en-US" dirty="0"/>
              <a:t>杀死</a:t>
            </a:r>
            <a:r>
              <a:rPr kumimoji="1" lang="zh-CN" altLang="en-US" dirty="0" smtClean="0"/>
              <a:t>（内核层 ）</a:t>
            </a:r>
            <a:endParaRPr kumimoji="1" lang="en-US" altLang="zh-CN" dirty="0" smtClean="0"/>
          </a:p>
          <a:p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时机及依据（为什么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会卡，“慈母多败儿”）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正常返回与异常恢复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68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前台进程、可见进程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优先</a:t>
            </a:r>
            <a:r>
              <a:rPr kumimoji="1" lang="zh-CN" altLang="en-US" dirty="0"/>
              <a:t>级</a:t>
            </a:r>
            <a:r>
              <a:rPr kumimoji="1" lang="zh-CN" altLang="en-US" dirty="0" smtClean="0"/>
              <a:t>计算逻辑（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定）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优先级不是固定不变（重新计算的时机）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空进程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缓存进程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左滑删除对于流氓不</a:t>
            </a:r>
            <a:r>
              <a:rPr kumimoji="1" lang="zh-CN" altLang="en-US" dirty="0" smtClean="0"/>
              <a:t>可行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71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1455</TotalTime>
  <Words>1076</Words>
  <Application>Microsoft Macintosh PowerPoint</Application>
  <PresentationFormat>宽屏</PresentationFormat>
  <Paragraphs>162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Corbel</vt:lpstr>
      <vt:lpstr>Mangal</vt:lpstr>
      <vt:lpstr>Wingdings</vt:lpstr>
      <vt:lpstr>华文楷体</vt:lpstr>
      <vt:lpstr>Arial</vt:lpstr>
      <vt:lpstr>视差</vt:lpstr>
      <vt:lpstr>Android后台杀死原理及进程保活</vt:lpstr>
      <vt:lpstr>目录</vt:lpstr>
      <vt:lpstr>Android后台杀死的概念</vt:lpstr>
      <vt:lpstr>Android后台杀死会引起的问题及避免方式</vt:lpstr>
      <vt:lpstr>Android后台杀死现场保存与恢复</vt:lpstr>
      <vt:lpstr>被杀死恢复可能遇到的问题</vt:lpstr>
      <vt:lpstr>主动应对后台杀死的策略</vt:lpstr>
      <vt:lpstr>Android后台杀死的原理</vt:lpstr>
      <vt:lpstr>Android进程的优先级</vt:lpstr>
      <vt:lpstr>Android 进程 优先级</vt:lpstr>
      <vt:lpstr>优先级更新</vt:lpstr>
      <vt:lpstr>应用层AMS的后台杀死</vt:lpstr>
      <vt:lpstr>AMS杀死手段</vt:lpstr>
      <vt:lpstr>内核层LMKD的后台杀死</vt:lpstr>
      <vt:lpstr>PowerPoint 演示文稿</vt:lpstr>
      <vt:lpstr>PowerPoint 演示文稿</vt:lpstr>
      <vt:lpstr>PowerPoint 演示文稿</vt:lpstr>
      <vt:lpstr>后台杀死的善后</vt:lpstr>
      <vt:lpstr>PowerPoint 演示文稿</vt:lpstr>
      <vt:lpstr>AMS标志及清理机制</vt:lpstr>
      <vt:lpstr>进程的恢复</vt:lpstr>
      <vt:lpstr>进程保活</vt:lpstr>
      <vt:lpstr>瘦身</vt:lpstr>
      <vt:lpstr>PowerPoint 演示文稿</vt:lpstr>
      <vt:lpstr>微信微博的保活手段</vt:lpstr>
      <vt:lpstr>左滑删除对于流氓不可行</vt:lpstr>
      <vt:lpstr>双进程保活</vt:lpstr>
      <vt:lpstr>PowerPoint 演示文稿</vt:lpstr>
      <vt:lpstr>不同Android版本的差别</vt:lpstr>
      <vt:lpstr>结束语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Android后台杀死原理及进程保活</dc:title>
  <dc:creator>happylishang@163.com</dc:creator>
  <cp:lastModifiedBy>happylishang@163.com</cp:lastModifiedBy>
  <cp:revision>93</cp:revision>
  <dcterms:created xsi:type="dcterms:W3CDTF">2017-06-13T02:12:24Z</dcterms:created>
  <dcterms:modified xsi:type="dcterms:W3CDTF">2017-06-14T02:29:38Z</dcterms:modified>
</cp:coreProperties>
</file>